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d03940a6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d03940a6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d03940a64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d03940a6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d040f56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d040f56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d040f56c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d040f56c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d040f56c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d040f56c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d03940a6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d03940a6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d03940a6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d03940a6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d03940a6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d03940a6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d03940a6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d03940a6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d03940a6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d03940a6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Vnímání</a:t>
            </a:r>
            <a:r>
              <a:rPr lang="cs"/>
              <a:t> světa očima živočichů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077250" y="3890400"/>
            <a:ext cx="57552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Regionální centrum Praha 10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5" y="33352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vidí krysy?</a:t>
            </a:r>
            <a:endParaRPr/>
          </a:p>
        </p:txBody>
      </p:sp>
      <p:cxnSp>
        <p:nvCxnSpPr>
          <p:cNvPr id="126" name="Google Shape;126;p22"/>
          <p:cNvCxnSpPr/>
          <p:nvPr/>
        </p:nvCxnSpPr>
        <p:spPr>
          <a:xfrm flipH="1" rot="10800000">
            <a:off x="234450" y="1057550"/>
            <a:ext cx="86784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2"/>
          <p:cNvSpPr txBox="1"/>
          <p:nvPr/>
        </p:nvSpPr>
        <p:spPr>
          <a:xfrm>
            <a:off x="287800" y="1483275"/>
            <a:ext cx="25977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ource Code Pro"/>
                <a:ea typeface="Source Code Pro"/>
                <a:cs typeface="Source Code Pro"/>
                <a:sym typeface="Source Code Pro"/>
              </a:rPr>
              <a:t>Nápověda: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hluboké zorné pole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vidí hlavně zelenou a modrou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vnímají dobře jas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vidí UV světlo</a:t>
            </a: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975" y="1948025"/>
            <a:ext cx="57245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vidí hadi?</a:t>
            </a:r>
            <a:endParaRPr/>
          </a:p>
        </p:txBody>
      </p:sp>
      <p:cxnSp>
        <p:nvCxnSpPr>
          <p:cNvPr id="134" name="Google Shape;134;p23"/>
          <p:cNvCxnSpPr/>
          <p:nvPr/>
        </p:nvCxnSpPr>
        <p:spPr>
          <a:xfrm flipH="1" rot="10800000">
            <a:off x="234450" y="1057550"/>
            <a:ext cx="86784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23"/>
          <p:cNvSpPr txBox="1"/>
          <p:nvPr/>
        </p:nvSpPr>
        <p:spPr>
          <a:xfrm>
            <a:off x="287800" y="1483275"/>
            <a:ext cx="2597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ource Code Pro"/>
                <a:ea typeface="Source Code Pro"/>
                <a:cs typeface="Source Code Pro"/>
                <a:sym typeface="Source Code Pro"/>
              </a:rPr>
              <a:t>Nápověda: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vidí stejně dobře ve dne i v noci díky svému tepelnému vidění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900" y="1217450"/>
            <a:ext cx="57054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075" y="3012500"/>
            <a:ext cx="4147125" cy="19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125" y="176325"/>
            <a:ext cx="3459475" cy="48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8073" l="36860" r="25511" t="41876"/>
          <a:stretch/>
        </p:blipFill>
        <p:spPr>
          <a:xfrm>
            <a:off x="2078400" y="532475"/>
            <a:ext cx="5222050" cy="39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8073" l="36860" r="25511" t="41876"/>
          <a:stretch/>
        </p:blipFill>
        <p:spPr>
          <a:xfrm>
            <a:off x="2078400" y="532475"/>
            <a:ext cx="5222050" cy="39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9070"/>
            <a:ext cx="9144000" cy="478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vidí psi?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300" y="1261525"/>
            <a:ext cx="5857875" cy="178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7"/>
          <p:cNvCxnSpPr/>
          <p:nvPr/>
        </p:nvCxnSpPr>
        <p:spPr>
          <a:xfrm flipH="1" rot="10800000">
            <a:off x="234450" y="1057550"/>
            <a:ext cx="86784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5562" y="3239175"/>
            <a:ext cx="4641350" cy="16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87800" y="1483275"/>
            <a:ext cx="2597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ource Code Pro"/>
                <a:ea typeface="Source Code Pro"/>
                <a:cs typeface="Source Code Pro"/>
                <a:sym typeface="Source Code Pro"/>
              </a:rPr>
              <a:t>Nápověda: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oko má pouze dva typy čípků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odlišuje modrou barvu od žluté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nerozliší červenou od zelené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vidí Ptáci?</a:t>
            </a:r>
            <a:endParaRPr/>
          </a:p>
        </p:txBody>
      </p:sp>
      <p:cxnSp>
        <p:nvCxnSpPr>
          <p:cNvPr id="89" name="Google Shape;89;p18"/>
          <p:cNvCxnSpPr/>
          <p:nvPr/>
        </p:nvCxnSpPr>
        <p:spPr>
          <a:xfrm flipH="1" rot="10800000">
            <a:off x="234450" y="1057550"/>
            <a:ext cx="86784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575" y="1224825"/>
            <a:ext cx="46196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013" y="2772425"/>
            <a:ext cx="3616739" cy="21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87800" y="1483275"/>
            <a:ext cx="25977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ource Code Pro"/>
                <a:ea typeface="Source Code Pro"/>
                <a:cs typeface="Source Code Pro"/>
                <a:sym typeface="Source Code Pro"/>
              </a:rPr>
              <a:t>Nápověda: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vidí UV světlo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275" y="2772413"/>
            <a:ext cx="2110410" cy="19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vidí Kočky?</a:t>
            </a:r>
            <a:endParaRPr/>
          </a:p>
        </p:txBody>
      </p:sp>
      <p:cxnSp>
        <p:nvCxnSpPr>
          <p:cNvPr id="99" name="Google Shape;99;p19"/>
          <p:cNvCxnSpPr/>
          <p:nvPr/>
        </p:nvCxnSpPr>
        <p:spPr>
          <a:xfrm flipH="1" rot="10800000">
            <a:off x="234450" y="1057550"/>
            <a:ext cx="86784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9"/>
          <p:cNvSpPr txBox="1"/>
          <p:nvPr/>
        </p:nvSpPr>
        <p:spPr>
          <a:xfrm>
            <a:off x="287800" y="1483275"/>
            <a:ext cx="2597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ource Code Pro"/>
                <a:ea typeface="Source Code Pro"/>
                <a:cs typeface="Source Code Pro"/>
                <a:sym typeface="Source Code Pro"/>
              </a:rPr>
              <a:t>Nápověda: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nízká zraková ostrost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specializují se na vnímání světla a tmy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oči odráží dopadající světlo jako zrcadlo</a:t>
            </a: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300" y="1232200"/>
            <a:ext cx="4924575" cy="25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10338" l="0" r="0" t="0"/>
          <a:stretch/>
        </p:blipFill>
        <p:spPr>
          <a:xfrm>
            <a:off x="4950975" y="3575125"/>
            <a:ext cx="2772900" cy="148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vidí hmyz?</a:t>
            </a: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 flipH="1" rot="10800000">
            <a:off x="234450" y="1057550"/>
            <a:ext cx="86784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20"/>
          <p:cNvSpPr txBox="1"/>
          <p:nvPr/>
        </p:nvSpPr>
        <p:spPr>
          <a:xfrm>
            <a:off x="287800" y="1483275"/>
            <a:ext cx="2597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ource Code Pro"/>
                <a:ea typeface="Source Code Pro"/>
                <a:cs typeface="Source Code Pro"/>
                <a:sym typeface="Source Code Pro"/>
              </a:rPr>
              <a:t>Nápověda: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fragmentovaný obraz díky složenému oku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UV světlo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obraz bývá zpomalen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900" y="1135250"/>
            <a:ext cx="5762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913" y="3004100"/>
            <a:ext cx="2707340" cy="19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7125" y="2821175"/>
            <a:ext cx="1671501" cy="22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vidí RYBY?</a:t>
            </a:r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 flipH="1" rot="10800000">
            <a:off x="234450" y="1057550"/>
            <a:ext cx="86784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21"/>
          <p:cNvSpPr txBox="1"/>
          <p:nvPr/>
        </p:nvSpPr>
        <p:spPr>
          <a:xfrm>
            <a:off x="287800" y="1483275"/>
            <a:ext cx="2597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latin typeface="Source Code Pro"/>
                <a:ea typeface="Source Code Pro"/>
                <a:cs typeface="Source Code Pro"/>
                <a:sym typeface="Source Code Pro"/>
              </a:rPr>
              <a:t>Nápověda: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vysoká hloubka ostrosti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výborné periferní vidění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vnímají všechny barvy mimo modrou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875" y="1927500"/>
            <a:ext cx="57626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